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29" r:id="rId5"/>
  </p:sldMasterIdLst>
  <p:notesMasterIdLst>
    <p:notesMasterId r:id="rId13"/>
  </p:notesMasterIdLst>
  <p:handoutMasterIdLst>
    <p:handoutMasterId r:id="rId14"/>
  </p:handoutMasterIdLst>
  <p:sldIdLst>
    <p:sldId id="1861" r:id="rId6"/>
    <p:sldId id="1587" r:id="rId7"/>
    <p:sldId id="1862" r:id="rId8"/>
    <p:sldId id="1863" r:id="rId9"/>
    <p:sldId id="1864" r:id="rId10"/>
    <p:sldId id="1865" r:id="rId11"/>
    <p:sldId id="1840" r:id="rId1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KMUG Template" id="{888AB95E-1B7E-4E95-8F39-C5D0E8372BC2}">
          <p14:sldIdLst>
            <p14:sldId id="1861"/>
            <p14:sldId id="1587"/>
            <p14:sldId id="1862"/>
            <p14:sldId id="1863"/>
            <p14:sldId id="1864"/>
            <p14:sldId id="1865"/>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F14001"/>
    <a:srgbClr val="1A1919"/>
    <a:srgbClr val="737373"/>
    <a:srgbClr val="BDBDBD"/>
    <a:srgbClr val="D2D2D2"/>
    <a:srgbClr val="E6E6E6"/>
    <a:srgbClr val="FFB900"/>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45" autoAdjust="0"/>
    <p:restoredTop sz="97271" autoAdjust="0"/>
  </p:normalViewPr>
  <p:slideViewPr>
    <p:cSldViewPr snapToGrid="0">
      <p:cViewPr varScale="1">
        <p:scale>
          <a:sx n="114" d="100"/>
          <a:sy n="114" d="100"/>
        </p:scale>
        <p:origin x="534" y="84"/>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12/13/2018 9:22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12/13/2018 9:22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12/13/2018 9:24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842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12/13/2018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92995C7E-640B-42A4-AB19-52186A20115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FB459886-0D20-442C-A485-66B9D8DCEA4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grpSp>
        <p:nvGrpSpPr>
          <p:cNvPr id="6" name="Group 5">
            <a:extLst>
              <a:ext uri="{FF2B5EF4-FFF2-40B4-BE49-F238E27FC236}">
                <a16:creationId xmlns:a16="http://schemas.microsoft.com/office/drawing/2014/main" id="{957C8FD5-1D5C-4F01-AB86-F237B485A354}"/>
              </a:ext>
            </a:extLst>
          </p:cNvPr>
          <p:cNvGrpSpPr/>
          <p:nvPr userDrawn="1"/>
        </p:nvGrpSpPr>
        <p:grpSpPr>
          <a:xfrm>
            <a:off x="7935191" y="479816"/>
            <a:ext cx="3962477" cy="655769"/>
            <a:chOff x="7935191" y="479816"/>
            <a:chExt cx="3962477" cy="655769"/>
          </a:xfrm>
        </p:grpSpPr>
        <p:pic>
          <p:nvPicPr>
            <p:cNvPr id="3" name="Picture 2" descr="A picture containing clipart&#10;&#10;Description automatically generated">
              <a:extLst>
                <a:ext uri="{FF2B5EF4-FFF2-40B4-BE49-F238E27FC236}">
                  <a16:creationId xmlns:a16="http://schemas.microsoft.com/office/drawing/2014/main" id="{7F1AF906-7D17-4082-9AB7-86EB289575B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5" name="Picture 4" descr="A close up of a sign&#10;&#10;Description automatically generated">
              <a:extLst>
                <a:ext uri="{FF2B5EF4-FFF2-40B4-BE49-F238E27FC236}">
                  <a16:creationId xmlns:a16="http://schemas.microsoft.com/office/drawing/2014/main" id="{FDFA97A9-459E-4629-92A3-42932107844C}"/>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0" name="Rectangle 9">
              <a:extLst>
                <a:ext uri="{FF2B5EF4-FFF2-40B4-BE49-F238E27FC236}">
                  <a16:creationId xmlns:a16="http://schemas.microsoft.com/office/drawing/2014/main" id="{67CF36C2-A997-4EB7-9489-030430482A5E}"/>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pic>
        <p:nvPicPr>
          <p:cNvPr id="4" name="Picture 3" descr="A picture containing person&#10;&#10;Description automatically generated">
            <a:extLst>
              <a:ext uri="{FF2B5EF4-FFF2-40B4-BE49-F238E27FC236}">
                <a16:creationId xmlns:a16="http://schemas.microsoft.com/office/drawing/2014/main" id="{DE15158F-0695-4368-A7F6-A46F5CA429B8}"/>
              </a:ext>
            </a:extLst>
          </p:cNvPr>
          <p:cNvPicPr>
            <a:picLocks noChangeAspect="1"/>
          </p:cNvPicPr>
          <p:nvPr userDrawn="1"/>
        </p:nvPicPr>
        <p:blipFill>
          <a:blip r:embed="rId5"/>
          <a:stretch>
            <a:fillRect/>
          </a:stretch>
        </p:blipFill>
        <p:spPr>
          <a:xfrm>
            <a:off x="1320039" y="1398931"/>
            <a:ext cx="9586952" cy="49657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2" name="TextBox 31">
            <a:extLst>
              <a:ext uri="{FF2B5EF4-FFF2-40B4-BE49-F238E27FC236}">
                <a16:creationId xmlns:a16="http://schemas.microsoft.com/office/drawing/2014/main" id="{A2DD6E7C-E358-4DFA-95AE-21AE08D233AB}"/>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3" name="Rectangle 32">
            <a:extLst>
              <a:ext uri="{FF2B5EF4-FFF2-40B4-BE49-F238E27FC236}">
                <a16:creationId xmlns:a16="http://schemas.microsoft.com/office/drawing/2014/main" id="{34D03893-6C22-469A-9490-5C6F8A00BC1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7" name="TextBox 36">
            <a:extLst>
              <a:ext uri="{FF2B5EF4-FFF2-40B4-BE49-F238E27FC236}">
                <a16:creationId xmlns:a16="http://schemas.microsoft.com/office/drawing/2014/main" id="{E735ED7D-1E3A-4AD8-98F2-E31E5216B80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8" name="Rectangle 37">
            <a:extLst>
              <a:ext uri="{FF2B5EF4-FFF2-40B4-BE49-F238E27FC236}">
                <a16:creationId xmlns:a16="http://schemas.microsoft.com/office/drawing/2014/main" id="{277D92AF-EAB1-4703-8412-92B9BA94639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4617891E-7318-4F94-A367-7482B4F95B6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8F59F54-D5D4-4454-B519-6954FCC6AEC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
        <p:nvSpPr>
          <p:cNvPr id="3" name="TextBox 2">
            <a:extLst>
              <a:ext uri="{FF2B5EF4-FFF2-40B4-BE49-F238E27FC236}">
                <a16:creationId xmlns:a16="http://schemas.microsoft.com/office/drawing/2014/main" id="{DA17573A-792A-4045-B9A6-BDA4EB69B7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FD1BF8DB-BAE8-4E67-8A33-7CA14B9F1F9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D95B7A4-1653-42D5-9E28-030187C1126E}"/>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18A4CB2D-7D57-4C85-B696-8F4BCF76CC7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F5B5EF-00AD-4580-BAE7-B21084E069D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 name="Rectangle 2">
            <a:extLst>
              <a:ext uri="{FF2B5EF4-FFF2-40B4-BE49-F238E27FC236}">
                <a16:creationId xmlns:a16="http://schemas.microsoft.com/office/drawing/2014/main" id="{7A964AB2-9E68-423C-821C-B5C53A065A5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C985595-7201-4CF5-A586-1FD1BBDDA2AB}"/>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25B000B0-CF52-4C0A-BEB5-B798FAD82D5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816D21A8-62E4-4BA7-B55A-E0145DF5C67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82E0A46-B6B4-4948-85A7-A454750AE07B}"/>
              </a:ext>
            </a:extLst>
          </p:cNvPr>
          <p:cNvGrpSpPr/>
          <p:nvPr userDrawn="1"/>
        </p:nvGrpSpPr>
        <p:grpSpPr>
          <a:xfrm>
            <a:off x="7935191" y="479816"/>
            <a:ext cx="3962477" cy="655769"/>
            <a:chOff x="7935191" y="479816"/>
            <a:chExt cx="3962477" cy="655769"/>
          </a:xfrm>
        </p:grpSpPr>
        <p:pic>
          <p:nvPicPr>
            <p:cNvPr id="6" name="Picture 5" descr="A picture containing clipart&#10;&#10;Description automatically generated">
              <a:extLst>
                <a:ext uri="{FF2B5EF4-FFF2-40B4-BE49-F238E27FC236}">
                  <a16:creationId xmlns:a16="http://schemas.microsoft.com/office/drawing/2014/main" id="{A192639B-5949-4F80-9C68-F886724822DD}"/>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8" name="Picture 7" descr="A close up of a sign&#10;&#10;Description automatically generated">
              <a:extLst>
                <a:ext uri="{FF2B5EF4-FFF2-40B4-BE49-F238E27FC236}">
                  <a16:creationId xmlns:a16="http://schemas.microsoft.com/office/drawing/2014/main" id="{7B025952-3D39-4677-B653-355DAF14C5A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9" name="Rectangle 8">
              <a:extLst>
                <a:ext uri="{FF2B5EF4-FFF2-40B4-BE49-F238E27FC236}">
                  <a16:creationId xmlns:a16="http://schemas.microsoft.com/office/drawing/2014/main" id="{90CEDEB6-E1CA-4E77-8F7B-30327276792B}"/>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sp>
        <p:nvSpPr>
          <p:cNvPr id="10" name="TextBox 9">
            <a:extLst>
              <a:ext uri="{FF2B5EF4-FFF2-40B4-BE49-F238E27FC236}">
                <a16:creationId xmlns:a16="http://schemas.microsoft.com/office/drawing/2014/main" id="{A80F01C3-6A50-4A86-B007-58F22E4BA0E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39B3A07F-8CB0-4E47-AD1D-DC9ED8BB52AA}"/>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127578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9" name="Group 8">
            <a:extLst>
              <a:ext uri="{FF2B5EF4-FFF2-40B4-BE49-F238E27FC236}">
                <a16:creationId xmlns:a16="http://schemas.microsoft.com/office/drawing/2014/main" id="{BAC18897-D3F6-4D4B-B9C1-5D2B4D5C3EC5}"/>
              </a:ext>
            </a:extLst>
          </p:cNvPr>
          <p:cNvGrpSpPr/>
          <p:nvPr userDrawn="1"/>
        </p:nvGrpSpPr>
        <p:grpSpPr>
          <a:xfrm>
            <a:off x="7935191" y="479816"/>
            <a:ext cx="3962477" cy="655769"/>
            <a:chOff x="7935191" y="479816"/>
            <a:chExt cx="3962477" cy="655769"/>
          </a:xfrm>
        </p:grpSpPr>
        <p:pic>
          <p:nvPicPr>
            <p:cNvPr id="10" name="Picture 9" descr="A picture containing clipart&#10;&#10;Description automatically generated">
              <a:extLst>
                <a:ext uri="{FF2B5EF4-FFF2-40B4-BE49-F238E27FC236}">
                  <a16:creationId xmlns:a16="http://schemas.microsoft.com/office/drawing/2014/main" id="{42E3D751-9437-4334-94C4-ECF57C0BC433}"/>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1" name="Picture 10" descr="A close up of a sign&#10;&#10;Description automatically generated">
              <a:extLst>
                <a:ext uri="{FF2B5EF4-FFF2-40B4-BE49-F238E27FC236}">
                  <a16:creationId xmlns:a16="http://schemas.microsoft.com/office/drawing/2014/main" id="{26F0FFCF-D407-430D-9355-EEEA2CAD841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2" name="Rectangle 11">
              <a:extLst>
                <a:ext uri="{FF2B5EF4-FFF2-40B4-BE49-F238E27FC236}">
                  <a16:creationId xmlns:a16="http://schemas.microsoft.com/office/drawing/2014/main" id="{90148789-2A4B-4CD3-84FB-E5B6D89B5925}"/>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3" name="Group 2">
            <a:extLst>
              <a:ext uri="{FF2B5EF4-FFF2-40B4-BE49-F238E27FC236}">
                <a16:creationId xmlns:a16="http://schemas.microsoft.com/office/drawing/2014/main" id="{4AC3B564-A5B5-42C3-926F-35FEF1D78421}"/>
              </a:ext>
            </a:extLst>
          </p:cNvPr>
          <p:cNvGrpSpPr/>
          <p:nvPr userDrawn="1"/>
        </p:nvGrpSpPr>
        <p:grpSpPr>
          <a:xfrm>
            <a:off x="584200" y="6510544"/>
            <a:ext cx="10942461" cy="395625"/>
            <a:chOff x="584200" y="6510544"/>
            <a:chExt cx="10942461" cy="395625"/>
          </a:xfrm>
        </p:grpSpPr>
        <p:sp>
          <p:nvSpPr>
            <p:cNvPr id="13" name="TextBox 12">
              <a:extLst>
                <a:ext uri="{FF2B5EF4-FFF2-40B4-BE49-F238E27FC236}">
                  <a16:creationId xmlns:a16="http://schemas.microsoft.com/office/drawing/2014/main" id="{DA165DDE-0E34-4D31-9C6F-4BA03EF9BF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4" name="Rectangle 13">
              <a:extLst>
                <a:ext uri="{FF2B5EF4-FFF2-40B4-BE49-F238E27FC236}">
                  <a16:creationId xmlns:a16="http://schemas.microsoft.com/office/drawing/2014/main" id="{81A4DCA5-29F8-41BD-B942-241362E2305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5" name="Rectangle 14">
              <a:extLst>
                <a:ext uri="{FF2B5EF4-FFF2-40B4-BE49-F238E27FC236}">
                  <a16:creationId xmlns:a16="http://schemas.microsoft.com/office/drawing/2014/main" id="{1A58F407-9CB0-431C-A813-6F1900AB20D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10" name="Group 9">
            <a:extLst>
              <a:ext uri="{FF2B5EF4-FFF2-40B4-BE49-F238E27FC236}">
                <a16:creationId xmlns:a16="http://schemas.microsoft.com/office/drawing/2014/main" id="{513AD94A-A228-46F8-845C-EF5D3EC75CC0}"/>
              </a:ext>
            </a:extLst>
          </p:cNvPr>
          <p:cNvGrpSpPr/>
          <p:nvPr userDrawn="1"/>
        </p:nvGrpSpPr>
        <p:grpSpPr>
          <a:xfrm>
            <a:off x="7935191" y="479816"/>
            <a:ext cx="3962477" cy="655769"/>
            <a:chOff x="7935191" y="479816"/>
            <a:chExt cx="3962477" cy="655769"/>
          </a:xfrm>
        </p:grpSpPr>
        <p:pic>
          <p:nvPicPr>
            <p:cNvPr id="11" name="Picture 10" descr="A picture containing clipart&#10;&#10;Description automatically generated">
              <a:extLst>
                <a:ext uri="{FF2B5EF4-FFF2-40B4-BE49-F238E27FC236}">
                  <a16:creationId xmlns:a16="http://schemas.microsoft.com/office/drawing/2014/main" id="{356C35CD-D0EF-4833-8FAC-D9BF39A5F15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2" name="Picture 11" descr="A close up of a sign&#10;&#10;Description automatically generated">
              <a:extLst>
                <a:ext uri="{FF2B5EF4-FFF2-40B4-BE49-F238E27FC236}">
                  <a16:creationId xmlns:a16="http://schemas.microsoft.com/office/drawing/2014/main" id="{AE07D78C-6E7B-4AA3-A170-1A2DB0B23C91}"/>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3" name="Rectangle 12">
              <a:extLst>
                <a:ext uri="{FF2B5EF4-FFF2-40B4-BE49-F238E27FC236}">
                  <a16:creationId xmlns:a16="http://schemas.microsoft.com/office/drawing/2014/main" id="{D0134B45-20D2-4B0C-AE53-C1F19E1FFA80}"/>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sp>
        <p:nvSpPr>
          <p:cNvPr id="14" name="TextBox 13">
            <a:extLst>
              <a:ext uri="{FF2B5EF4-FFF2-40B4-BE49-F238E27FC236}">
                <a16:creationId xmlns:a16="http://schemas.microsoft.com/office/drawing/2014/main" id="{A8223757-EC9A-4D5B-BCBB-1EF37484DF9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5" name="Rectangle 14">
            <a:extLst>
              <a:ext uri="{FF2B5EF4-FFF2-40B4-BE49-F238E27FC236}">
                <a16:creationId xmlns:a16="http://schemas.microsoft.com/office/drawing/2014/main" id="{EF6F4A92-9091-4CEE-8F35-CC9790D10FD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93586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75AE4BF7-FD20-4D25-A822-0D54DE157D7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A0F5BFB8-20B5-4A67-82A2-DCACDE6A268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6741109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1B40131F-544E-4693-8258-D82AFC7ED3FF}"/>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4093DE27-C83E-4782-9916-EBD1F67D5ABB}"/>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796087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FA6DC0C7-3C52-4642-8234-3E78CA6C741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8FD71891-CBF4-48DA-910C-DB814B221C8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5082465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3FAFB25C-2247-45C8-BEBA-D300BF19DDA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2F3246A0-D7F8-4692-AD45-167EF7ED24A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4574282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5437ED5-B3A6-468C-8872-08D3A8DFFA9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4ED82B7B-FF6E-414D-8082-49802DCBECD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3284319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BD627ADC-0BA9-442D-94ED-656EBF32B9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CB363FE1-B280-4403-9135-D6E6066C8F9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5985428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2E9D38EA-72B0-40E9-90B7-6F010B233F0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42DB281B-8416-49CA-8DF0-1881F7EFB39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0874880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TextBox 8">
            <a:extLst>
              <a:ext uri="{FF2B5EF4-FFF2-40B4-BE49-F238E27FC236}">
                <a16:creationId xmlns:a16="http://schemas.microsoft.com/office/drawing/2014/main" id="{7E3C02C7-BE5A-49B0-B0C1-F0CD23B282B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2E2326C0-B8AB-4663-A25B-B9C9B2B7A1E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8383808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8" name="TextBox 7">
            <a:extLst>
              <a:ext uri="{FF2B5EF4-FFF2-40B4-BE49-F238E27FC236}">
                <a16:creationId xmlns:a16="http://schemas.microsoft.com/office/drawing/2014/main" id="{1493B1C5-B700-4C22-899D-B4F64621ED1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8165E58D-2B97-46D8-95D2-E901C5811D4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5246752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4381F392-FABB-4619-A4DD-AE7B4B0EC32A}"/>
              </a:ext>
            </a:extLst>
          </p:cNvPr>
          <p:cNvGrpSpPr/>
          <p:nvPr userDrawn="1"/>
        </p:nvGrpSpPr>
        <p:grpSpPr>
          <a:xfrm>
            <a:off x="584200" y="6510544"/>
            <a:ext cx="10942461" cy="395625"/>
            <a:chOff x="584200" y="6510544"/>
            <a:chExt cx="10942461" cy="395625"/>
          </a:xfrm>
        </p:grpSpPr>
        <p:sp>
          <p:nvSpPr>
            <p:cNvPr id="10" name="TextBox 9">
              <a:extLst>
                <a:ext uri="{FF2B5EF4-FFF2-40B4-BE49-F238E27FC236}">
                  <a16:creationId xmlns:a16="http://schemas.microsoft.com/office/drawing/2014/main" id="{6BC40BBE-EB3D-4D51-8AC1-9B45761AC59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7399D378-F650-4BE1-AED0-03DEFD6707B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2" name="Rectangle 11">
              <a:extLst>
                <a:ext uri="{FF2B5EF4-FFF2-40B4-BE49-F238E27FC236}">
                  <a16:creationId xmlns:a16="http://schemas.microsoft.com/office/drawing/2014/main" id="{6F32818B-7FE7-44C8-B727-2082AB20A03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8" name="TextBox 7">
            <a:extLst>
              <a:ext uri="{FF2B5EF4-FFF2-40B4-BE49-F238E27FC236}">
                <a16:creationId xmlns:a16="http://schemas.microsoft.com/office/drawing/2014/main" id="{24E3B07E-9D1E-4DC1-B0EC-17A7A43E301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0A20F591-5575-4EDE-9D15-CCC126DF547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59999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
        <p:nvSpPr>
          <p:cNvPr id="7" name="TextBox 6">
            <a:extLst>
              <a:ext uri="{FF2B5EF4-FFF2-40B4-BE49-F238E27FC236}">
                <a16:creationId xmlns:a16="http://schemas.microsoft.com/office/drawing/2014/main" id="{B293E634-5F79-4A6C-8132-A7EEB395C2B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0D003E6-D5F5-45BC-BD55-AE615B3F18B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73816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7" name="TextBox 6">
            <a:extLst>
              <a:ext uri="{FF2B5EF4-FFF2-40B4-BE49-F238E27FC236}">
                <a16:creationId xmlns:a16="http://schemas.microsoft.com/office/drawing/2014/main" id="{1A22DB29-FA23-464C-8AE2-DC68DE306F6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CA617873-142A-4C7D-9C4F-D31858F8B88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08772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41D2FA-9FA2-4C9D-8FE4-EBD22E7157C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 name="Rectangle 2">
            <a:extLst>
              <a:ext uri="{FF2B5EF4-FFF2-40B4-BE49-F238E27FC236}">
                <a16:creationId xmlns:a16="http://schemas.microsoft.com/office/drawing/2014/main" id="{238A8EF2-F4DF-4992-AEE1-5FF558F1D3C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1999545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19960533-0628-418B-8CA9-2DF92F111CD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2D593E8-E0FC-49B3-B4A6-70C11D364DFC}"/>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82538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0790E943-4078-4A5F-B63D-0FA19B16973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49400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01662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6122309B-B42D-4D74-9486-7350909B2382}"/>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7E78FAEE-568B-45F9-B661-B610DA2712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7C10B7C-A6DF-472F-B2E7-F8559F93C2B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166DA5DF-9BFB-4327-ACDD-AA572BA7606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B072C9D3-619B-4A31-877A-A1E55B9D89CC}"/>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25EE2031-4A61-4071-8A6F-C14BB1B0E14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8352B0B3-5F6D-4CAA-B7FA-EEA670808C5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94699052-1192-4F0A-BF5A-A62D948636FE}"/>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FB2E8AA6-E185-4830-BED3-AE8D6EF2926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08228E42-8076-4477-863F-D4367E30164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79D89A0E-7175-46DF-96FE-50F24A988AB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75F374F1-FE3B-4F0D-B54E-1B828BB7C49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F838D9BD-FA78-4030-B234-D4D47088F03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2B989CF9-CE47-49A7-AF45-AA06C343CF6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D777916C-2053-459F-80CA-6D294C47AF2E}"/>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152C1052-73DD-4951-86DF-E9312EA1428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092775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ka.ms/bf-conversational-ai" TargetMode="Externa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Introduction to </a:t>
            </a:r>
            <a:br>
              <a:rPr lang="en-US" dirty="0"/>
            </a:br>
            <a:r>
              <a:rPr lang="en-US" dirty="0"/>
              <a:t>Azure Bot Services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p:txBody>
          <a:bodyPr/>
          <a:lstStyle/>
          <a:p>
            <a:r>
              <a:rPr lang="en-US" dirty="0"/>
              <a:t>Richard Fisher, Solutions Architect (Pramerica)</a:t>
            </a:r>
          </a:p>
        </p:txBody>
      </p:sp>
      <p:pic>
        <p:nvPicPr>
          <p:cNvPr id="10" name="Picture 9">
            <a:extLst>
              <a:ext uri="{FF2B5EF4-FFF2-40B4-BE49-F238E27FC236}">
                <a16:creationId xmlns:a16="http://schemas.microsoft.com/office/drawing/2014/main" id="{F8EB23AE-FC6C-FF43-AF42-8E0887C43C71}"/>
              </a:ext>
            </a:extLst>
          </p:cNvPr>
          <p:cNvPicPr>
            <a:picLocks noChangeAspect="1"/>
          </p:cNvPicPr>
          <p:nvPr/>
        </p:nvPicPr>
        <p:blipFill>
          <a:blip r:embed="rId3">
            <a:duotone>
              <a:schemeClr val="accent5">
                <a:shade val="45000"/>
                <a:satMod val="135000"/>
              </a:schemeClr>
              <a:prstClr val="white"/>
            </a:duotone>
          </a:blip>
          <a:stretch>
            <a:fillRect/>
          </a:stretch>
        </p:blipFill>
        <p:spPr>
          <a:xfrm>
            <a:off x="6300073" y="5965166"/>
            <a:ext cx="484632" cy="484632"/>
          </a:xfrm>
          <a:prstGeom prst="rect">
            <a:avLst/>
          </a:prstGeom>
        </p:spPr>
      </p:pic>
      <p:pic>
        <p:nvPicPr>
          <p:cNvPr id="12" name="Picture 11">
            <a:extLst>
              <a:ext uri="{FF2B5EF4-FFF2-40B4-BE49-F238E27FC236}">
                <a16:creationId xmlns:a16="http://schemas.microsoft.com/office/drawing/2014/main" id="{E0AF52F9-E419-0247-B75E-44FF359C2014}"/>
              </a:ext>
            </a:extLst>
          </p:cNvPr>
          <p:cNvPicPr>
            <a:picLocks noChangeAspect="1"/>
          </p:cNvPicPr>
          <p:nvPr/>
        </p:nvPicPr>
        <p:blipFill>
          <a:blip r:embed="rId4">
            <a:duotone>
              <a:schemeClr val="accent5">
                <a:shade val="45000"/>
                <a:satMod val="135000"/>
              </a:schemeClr>
              <a:prstClr val="white"/>
            </a:duotone>
          </a:blip>
          <a:stretch>
            <a:fillRect/>
          </a:stretch>
        </p:blipFill>
        <p:spPr>
          <a:xfrm>
            <a:off x="2034707" y="5965028"/>
            <a:ext cx="484909" cy="484909"/>
          </a:xfrm>
          <a:prstGeom prst="rect">
            <a:avLst/>
          </a:prstGeom>
        </p:spPr>
      </p:pic>
      <p:sp>
        <p:nvSpPr>
          <p:cNvPr id="13" name="Text Placeholder 6">
            <a:extLst>
              <a:ext uri="{FF2B5EF4-FFF2-40B4-BE49-F238E27FC236}">
                <a16:creationId xmlns:a16="http://schemas.microsoft.com/office/drawing/2014/main" id="{27713E6B-298F-2447-930D-E39C9923B7C9}"/>
              </a:ext>
            </a:extLst>
          </p:cNvPr>
          <p:cNvSpPr txBox="1">
            <a:spLocks/>
          </p:cNvSpPr>
          <p:nvPr/>
        </p:nvSpPr>
        <p:spPr>
          <a:xfrm>
            <a:off x="2610742" y="5961261"/>
            <a:ext cx="3600053"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a:t>
            </a:r>
          </a:p>
        </p:txBody>
      </p:sp>
      <p:sp>
        <p:nvSpPr>
          <p:cNvPr id="14" name="Text Placeholder 6">
            <a:extLst>
              <a:ext uri="{FF2B5EF4-FFF2-40B4-BE49-F238E27FC236}">
                <a16:creationId xmlns:a16="http://schemas.microsoft.com/office/drawing/2014/main" id="{03F6C500-D3C0-2E40-B483-6C5079AD462D}"/>
              </a:ext>
            </a:extLst>
          </p:cNvPr>
          <p:cNvSpPr txBox="1">
            <a:spLocks/>
          </p:cNvSpPr>
          <p:nvPr/>
        </p:nvSpPr>
        <p:spPr>
          <a:xfrm>
            <a:off x="6873983" y="5961261"/>
            <a:ext cx="4027565"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/in/</a:t>
            </a:r>
          </a:p>
        </p:txBody>
      </p:sp>
      <p:grpSp>
        <p:nvGrpSpPr>
          <p:cNvPr id="8" name="Group 7">
            <a:extLst>
              <a:ext uri="{FF2B5EF4-FFF2-40B4-BE49-F238E27FC236}">
                <a16:creationId xmlns:a16="http://schemas.microsoft.com/office/drawing/2014/main" id="{96D38ECA-689A-48FC-B272-E21032E81F2E}"/>
              </a:ext>
            </a:extLst>
          </p:cNvPr>
          <p:cNvGrpSpPr/>
          <p:nvPr/>
        </p:nvGrpSpPr>
        <p:grpSpPr>
          <a:xfrm>
            <a:off x="9163945" y="2490198"/>
            <a:ext cx="1863325" cy="2352689"/>
            <a:chOff x="9507894" y="451673"/>
            <a:chExt cx="1863325" cy="2352689"/>
          </a:xfrm>
        </p:grpSpPr>
        <p:pic>
          <p:nvPicPr>
            <p:cNvPr id="9" name="Picture 2">
              <a:extLst>
                <a:ext uri="{FF2B5EF4-FFF2-40B4-BE49-F238E27FC236}">
                  <a16:creationId xmlns:a16="http://schemas.microsoft.com/office/drawing/2014/main" id="{C8C9B0DB-DA27-4C13-BC64-00438D5254B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07894" y="451673"/>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79D26E0-5234-44CF-ACBA-621E92D485A2}"/>
                </a:ext>
              </a:extLst>
            </p:cNvPr>
            <p:cNvSpPr txBox="1"/>
            <p:nvPr/>
          </p:nvSpPr>
          <p:spPr>
            <a:xfrm>
              <a:off x="9778221" y="2314997"/>
              <a:ext cx="1567543" cy="489365"/>
            </a:xfrm>
            <a:prstGeom prst="rect">
              <a:avLst/>
            </a:prstGeom>
            <a:noFill/>
          </p:spPr>
          <p:txBody>
            <a:bodyPr wrap="square" lIns="182880" tIns="146304" rIns="182880" bIns="146304" rtlCol="0">
              <a:spAutoFit/>
            </a:bodyPr>
            <a:lstStyle/>
            <a:p>
              <a:pPr>
                <a:lnSpc>
                  <a:spcPct val="90000"/>
                </a:lnSpc>
                <a:spcAft>
                  <a:spcPts val="600"/>
                </a:spcAft>
              </a:pPr>
              <a:endParaRPr lang="en-US" sz="1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6999932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1" y="289957"/>
            <a:ext cx="11787698" cy="724143"/>
          </a:xfrm>
        </p:spPr>
        <p:txBody>
          <a:bodyPr vert="horz" wrap="square" lIns="0" tIns="0" rIns="0" bIns="0" rtlCol="0" anchor="t">
            <a:spAutoFit/>
          </a:bodyPr>
          <a:lstStyle/>
          <a:p>
            <a:pPr algn="ctr"/>
            <a:r>
              <a:rPr lang="en-US" sz="4705" b="0" dirty="0">
                <a:solidFill>
                  <a:schemeClr val="tx1"/>
                </a:solidFill>
                <a:latin typeface="+mn-lt"/>
              </a:rPr>
              <a:t>Bot Framework - Engage with your users</a:t>
            </a:r>
          </a:p>
        </p:txBody>
      </p:sp>
      <p:sp>
        <p:nvSpPr>
          <p:cNvPr id="5" name="Content Placeholder 4"/>
          <p:cNvSpPr>
            <a:spLocks noGrp="1"/>
          </p:cNvSpPr>
          <p:nvPr>
            <p:ph sz="quarter" idx="4294967295"/>
          </p:nvPr>
        </p:nvSpPr>
        <p:spPr>
          <a:xfrm>
            <a:off x="431095" y="1256662"/>
            <a:ext cx="11760906" cy="362087"/>
          </a:xfrm>
        </p:spPr>
        <p:txBody>
          <a:bodyPr/>
          <a:lstStyle/>
          <a:p>
            <a:pPr marL="0" indent="0">
              <a:buNone/>
            </a:pPr>
            <a:r>
              <a:rPr lang="en-US" sz="2353" dirty="0">
                <a:solidFill>
                  <a:schemeClr val="tx1"/>
                </a:solidFill>
              </a:rPr>
              <a:t>A </a:t>
            </a:r>
            <a:r>
              <a:rPr lang="en-US" sz="2353" dirty="0">
                <a:solidFill>
                  <a:schemeClr val="tx1"/>
                </a:solidFill>
                <a:ea typeface="Segoe UI" pitchFamily="34" charset="0"/>
                <a:cs typeface="Segoe UI" pitchFamily="34" charset="0"/>
              </a:rPr>
              <a:t>natural language interface across all conversation channels  </a:t>
            </a:r>
          </a:p>
        </p:txBody>
      </p:sp>
      <p:sp>
        <p:nvSpPr>
          <p:cNvPr id="9" name="Rectangle 8"/>
          <p:cNvSpPr/>
          <p:nvPr/>
        </p:nvSpPr>
        <p:spPr bwMode="auto">
          <a:xfrm>
            <a:off x="1797158" y="3064153"/>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Provide information</a:t>
            </a:r>
          </a:p>
        </p:txBody>
      </p:sp>
      <p:sp>
        <p:nvSpPr>
          <p:cNvPr id="10" name="Rectangle 9"/>
          <p:cNvSpPr/>
          <p:nvPr/>
        </p:nvSpPr>
        <p:spPr bwMode="auto">
          <a:xfrm>
            <a:off x="1797158" y="3879980"/>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Perform tasks</a:t>
            </a:r>
          </a:p>
        </p:txBody>
      </p:sp>
      <p:sp>
        <p:nvSpPr>
          <p:cNvPr id="11" name="Rectangle 10"/>
          <p:cNvSpPr/>
          <p:nvPr/>
        </p:nvSpPr>
        <p:spPr bwMode="auto">
          <a:xfrm>
            <a:off x="1797158" y="4695807"/>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Make recommendations</a:t>
            </a:r>
          </a:p>
        </p:txBody>
      </p:sp>
      <p:sp>
        <p:nvSpPr>
          <p:cNvPr id="12" name="Rectangle 11"/>
          <p:cNvSpPr/>
          <p:nvPr/>
        </p:nvSpPr>
        <p:spPr bwMode="auto">
          <a:xfrm>
            <a:off x="1797158" y="5511634"/>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Capture information </a:t>
            </a:r>
          </a:p>
        </p:txBody>
      </p:sp>
      <p:grpSp>
        <p:nvGrpSpPr>
          <p:cNvPr id="30" name="Group 29"/>
          <p:cNvGrpSpPr/>
          <p:nvPr/>
        </p:nvGrpSpPr>
        <p:grpSpPr>
          <a:xfrm>
            <a:off x="772477" y="2919326"/>
            <a:ext cx="466964" cy="479936"/>
            <a:chOff x="3238466" y="2692673"/>
            <a:chExt cx="3472213" cy="3568675"/>
          </a:xfrm>
          <a:solidFill>
            <a:schemeClr val="accent3"/>
          </a:solidFill>
        </p:grpSpPr>
        <p:sp>
          <p:nvSpPr>
            <p:cNvPr id="31" name="Freeform 391"/>
            <p:cNvSpPr>
              <a:spLocks noEditPoints="1"/>
            </p:cNvSpPr>
            <p:nvPr/>
          </p:nvSpPr>
          <p:spPr bwMode="auto">
            <a:xfrm>
              <a:off x="3238466" y="2692673"/>
              <a:ext cx="3472213" cy="3568675"/>
            </a:xfrm>
            <a:custGeom>
              <a:avLst/>
              <a:gdLst>
                <a:gd name="T0" fmla="*/ 84 w 131"/>
                <a:gd name="T1" fmla="*/ 0 h 134"/>
                <a:gd name="T2" fmla="*/ 131 w 131"/>
                <a:gd name="T3" fmla="*/ 48 h 134"/>
                <a:gd name="T4" fmla="*/ 84 w 131"/>
                <a:gd name="T5" fmla="*/ 96 h 134"/>
                <a:gd name="T6" fmla="*/ 57 w 131"/>
                <a:gd name="T7" fmla="*/ 87 h 134"/>
                <a:gd name="T8" fmla="*/ 53 w 131"/>
                <a:gd name="T9" fmla="*/ 90 h 134"/>
                <a:gd name="T10" fmla="*/ 55 w 131"/>
                <a:gd name="T11" fmla="*/ 97 h 134"/>
                <a:gd name="T12" fmla="*/ 21 w 131"/>
                <a:gd name="T13" fmla="*/ 130 h 134"/>
                <a:gd name="T14" fmla="*/ 3 w 131"/>
                <a:gd name="T15" fmla="*/ 112 h 134"/>
                <a:gd name="T16" fmla="*/ 37 w 131"/>
                <a:gd name="T17" fmla="*/ 78 h 134"/>
                <a:gd name="T18" fmla="*/ 43 w 131"/>
                <a:gd name="T19" fmla="*/ 79 h 134"/>
                <a:gd name="T20" fmla="*/ 45 w 131"/>
                <a:gd name="T21" fmla="*/ 76 h 134"/>
                <a:gd name="T22" fmla="*/ 36 w 131"/>
                <a:gd name="T23" fmla="*/ 48 h 134"/>
                <a:gd name="T24" fmla="*/ 84 w 131"/>
                <a:gd name="T25" fmla="*/ 0 h 134"/>
                <a:gd name="T26" fmla="*/ 84 w 131"/>
                <a:gd name="T27" fmla="*/ 8 h 134"/>
                <a:gd name="T28" fmla="*/ 44 w 131"/>
                <a:gd name="T29" fmla="*/ 48 h 134"/>
                <a:gd name="T30" fmla="*/ 84 w 131"/>
                <a:gd name="T31" fmla="*/ 87 h 134"/>
                <a:gd name="T32" fmla="*/ 123 w 131"/>
                <a:gd name="T33" fmla="*/ 48 h 134"/>
                <a:gd name="T34" fmla="*/ 84 w 131"/>
                <a:gd name="T35" fmla="*/ 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4">
                  <a:moveTo>
                    <a:pt x="84" y="0"/>
                  </a:moveTo>
                  <a:cubicBezTo>
                    <a:pt x="110" y="0"/>
                    <a:pt x="131" y="21"/>
                    <a:pt x="131" y="48"/>
                  </a:cubicBezTo>
                  <a:cubicBezTo>
                    <a:pt x="131" y="74"/>
                    <a:pt x="110" y="96"/>
                    <a:pt x="84" y="96"/>
                  </a:cubicBezTo>
                  <a:cubicBezTo>
                    <a:pt x="74" y="96"/>
                    <a:pt x="64" y="92"/>
                    <a:pt x="57" y="87"/>
                  </a:cubicBezTo>
                  <a:cubicBezTo>
                    <a:pt x="53" y="90"/>
                    <a:pt x="53" y="90"/>
                    <a:pt x="53" y="90"/>
                  </a:cubicBezTo>
                  <a:cubicBezTo>
                    <a:pt x="55" y="97"/>
                    <a:pt x="55" y="97"/>
                    <a:pt x="55" y="97"/>
                  </a:cubicBezTo>
                  <a:cubicBezTo>
                    <a:pt x="21" y="130"/>
                    <a:pt x="21" y="130"/>
                    <a:pt x="21" y="130"/>
                  </a:cubicBezTo>
                  <a:cubicBezTo>
                    <a:pt x="0" y="134"/>
                    <a:pt x="2" y="118"/>
                    <a:pt x="3" y="112"/>
                  </a:cubicBezTo>
                  <a:cubicBezTo>
                    <a:pt x="37" y="78"/>
                    <a:pt x="37" y="78"/>
                    <a:pt x="37" y="78"/>
                  </a:cubicBezTo>
                  <a:cubicBezTo>
                    <a:pt x="43" y="79"/>
                    <a:pt x="43" y="79"/>
                    <a:pt x="43" y="79"/>
                  </a:cubicBezTo>
                  <a:cubicBezTo>
                    <a:pt x="45" y="76"/>
                    <a:pt x="45" y="76"/>
                    <a:pt x="45" y="76"/>
                  </a:cubicBezTo>
                  <a:cubicBezTo>
                    <a:pt x="39" y="69"/>
                    <a:pt x="36" y="59"/>
                    <a:pt x="36" y="48"/>
                  </a:cubicBezTo>
                  <a:cubicBezTo>
                    <a:pt x="36" y="21"/>
                    <a:pt x="57" y="0"/>
                    <a:pt x="84" y="0"/>
                  </a:cubicBezTo>
                  <a:moveTo>
                    <a:pt x="84" y="8"/>
                  </a:moveTo>
                  <a:cubicBezTo>
                    <a:pt x="62" y="8"/>
                    <a:pt x="44" y="26"/>
                    <a:pt x="44" y="48"/>
                  </a:cubicBezTo>
                  <a:cubicBezTo>
                    <a:pt x="44" y="70"/>
                    <a:pt x="62" y="87"/>
                    <a:pt x="84" y="87"/>
                  </a:cubicBezTo>
                  <a:cubicBezTo>
                    <a:pt x="105" y="87"/>
                    <a:pt x="123" y="70"/>
                    <a:pt x="123" y="48"/>
                  </a:cubicBezTo>
                  <a:cubicBezTo>
                    <a:pt x="123" y="26"/>
                    <a:pt x="105" y="8"/>
                    <a:pt x="84" y="8"/>
                  </a:cubicBezTo>
                </a:path>
              </a:pathLst>
            </a:custGeom>
            <a:grpFill/>
            <a:ln>
              <a:solidFill>
                <a:schemeClr val="accent3"/>
              </a:solidFill>
            </a:ln>
          </p:spPr>
          <p:txBody>
            <a:bodyPr vert="horz" wrap="square" lIns="91389" tIns="45695" rIns="91389" bIns="45695" numCol="1" anchor="t" anchorCtr="0" compatLnSpc="1">
              <a:prstTxWarp prst="textNoShape">
                <a:avLst/>
              </a:prstTxWarp>
            </a:bodyPr>
            <a:lstStyle/>
            <a:p>
              <a:pPr defTabSz="913891">
                <a:defRPr/>
              </a:pPr>
              <a:endParaRPr lang="en-US" sz="900" kern="0">
                <a:solidFill>
                  <a:srgbClr val="1A1A1A"/>
                </a:solidFill>
                <a:latin typeface="Segoe UI"/>
              </a:endParaRPr>
            </a:p>
          </p:txBody>
        </p:sp>
        <p:grpSp>
          <p:nvGrpSpPr>
            <p:cNvPr id="32" name="Group 31"/>
            <p:cNvGrpSpPr/>
            <p:nvPr/>
          </p:nvGrpSpPr>
          <p:grpSpPr>
            <a:xfrm>
              <a:off x="4996493" y="3249758"/>
              <a:ext cx="777773" cy="1472526"/>
              <a:chOff x="4162020" y="-372394"/>
              <a:chExt cx="3570818" cy="6760483"/>
            </a:xfrm>
            <a:grpFill/>
          </p:grpSpPr>
          <p:sp>
            <p:nvSpPr>
              <p:cNvPr id="33" name="Freeform: Shape 32"/>
              <p:cNvSpPr/>
              <p:nvPr/>
            </p:nvSpPr>
            <p:spPr bwMode="auto">
              <a:xfrm>
                <a:off x="4162020" y="1496716"/>
                <a:ext cx="3188455" cy="4891373"/>
              </a:xfrm>
              <a:custGeom>
                <a:avLst/>
                <a:gdLst>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44450 w 3124200"/>
                  <a:gd name="connsiteY13" fmla="*/ 1371600 h 4908550"/>
                  <a:gd name="connsiteX14" fmla="*/ 0 w 3124200"/>
                  <a:gd name="connsiteY14" fmla="*/ 1333500 h 4908550"/>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33500 h 4908550"/>
                  <a:gd name="connsiteX0" fmla="*/ 0 w 3124200"/>
                  <a:gd name="connsiteY0" fmla="*/ 1343025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43025 h 4908550"/>
                  <a:gd name="connsiteX0" fmla="*/ 7787 w 3131987"/>
                  <a:gd name="connsiteY0" fmla="*/ 1343025 h 4908550"/>
                  <a:gd name="connsiteX1" fmla="*/ 1379387 w 3131987"/>
                  <a:gd name="connsiteY1" fmla="*/ 177800 h 4908550"/>
                  <a:gd name="connsiteX2" fmla="*/ 2300137 w 3131987"/>
                  <a:gd name="connsiteY2" fmla="*/ 0 h 4908550"/>
                  <a:gd name="connsiteX3" fmla="*/ 2941487 w 3131987"/>
                  <a:gd name="connsiteY3" fmla="*/ 895350 h 4908550"/>
                  <a:gd name="connsiteX4" fmla="*/ 1861987 w 3131987"/>
                  <a:gd name="connsiteY4" fmla="*/ 3727450 h 4908550"/>
                  <a:gd name="connsiteX5" fmla="*/ 2103287 w 3131987"/>
                  <a:gd name="connsiteY5" fmla="*/ 4000500 h 4908550"/>
                  <a:gd name="connsiteX6" fmla="*/ 2966887 w 3131987"/>
                  <a:gd name="connsiteY6" fmla="*/ 3181350 h 4908550"/>
                  <a:gd name="connsiteX7" fmla="*/ 3131987 w 3131987"/>
                  <a:gd name="connsiteY7" fmla="*/ 3467100 h 4908550"/>
                  <a:gd name="connsiteX8" fmla="*/ 718987 w 3131987"/>
                  <a:gd name="connsiteY8" fmla="*/ 4908550 h 4908550"/>
                  <a:gd name="connsiteX9" fmla="*/ 217337 w 3131987"/>
                  <a:gd name="connsiteY9" fmla="*/ 3822700 h 4908550"/>
                  <a:gd name="connsiteX10" fmla="*/ 1360337 w 3131987"/>
                  <a:gd name="connsiteY10" fmla="*/ 977900 h 4908550"/>
                  <a:gd name="connsiteX11" fmla="*/ 947587 w 3131987"/>
                  <a:gd name="connsiteY11" fmla="*/ 787400 h 4908550"/>
                  <a:gd name="connsiteX12" fmla="*/ 223687 w 3131987"/>
                  <a:gd name="connsiteY12" fmla="*/ 1524000 h 4908550"/>
                  <a:gd name="connsiteX13" fmla="*/ 7787 w 313198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24342"/>
                  <a:gd name="connsiteY0" fmla="*/ 1344908 h 4910433"/>
                  <a:gd name="connsiteX1" fmla="*/ 1381267 w 3124342"/>
                  <a:gd name="connsiteY1" fmla="*/ 179683 h 4910433"/>
                  <a:gd name="connsiteX2" fmla="*/ 2302017 w 3124342"/>
                  <a:gd name="connsiteY2" fmla="*/ 1883 h 4910433"/>
                  <a:gd name="connsiteX3" fmla="*/ 2924317 w 3124342"/>
                  <a:gd name="connsiteY3" fmla="*/ 897233 h 4910433"/>
                  <a:gd name="connsiteX4" fmla="*/ 1863867 w 3124342"/>
                  <a:gd name="connsiteY4" fmla="*/ 3729333 h 4910433"/>
                  <a:gd name="connsiteX5" fmla="*/ 2105167 w 3124342"/>
                  <a:gd name="connsiteY5" fmla="*/ 4002383 h 4910433"/>
                  <a:gd name="connsiteX6" fmla="*/ 2968767 w 3124342"/>
                  <a:gd name="connsiteY6" fmla="*/ 3183233 h 4910433"/>
                  <a:gd name="connsiteX7" fmla="*/ 3124342 w 3124342"/>
                  <a:gd name="connsiteY7" fmla="*/ 3468983 h 4910433"/>
                  <a:gd name="connsiteX8" fmla="*/ 720867 w 3124342"/>
                  <a:gd name="connsiteY8" fmla="*/ 4910433 h 4910433"/>
                  <a:gd name="connsiteX9" fmla="*/ 219217 w 3124342"/>
                  <a:gd name="connsiteY9" fmla="*/ 3824583 h 4910433"/>
                  <a:gd name="connsiteX10" fmla="*/ 1362217 w 3124342"/>
                  <a:gd name="connsiteY10" fmla="*/ 979783 h 4910433"/>
                  <a:gd name="connsiteX11" fmla="*/ 949467 w 3124342"/>
                  <a:gd name="connsiteY11" fmla="*/ 789283 h 4910433"/>
                  <a:gd name="connsiteX12" fmla="*/ 225567 w 3124342"/>
                  <a:gd name="connsiteY12" fmla="*/ 1525883 h 4910433"/>
                  <a:gd name="connsiteX13" fmla="*/ 9667 w 3124342"/>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879953"/>
                  <a:gd name="connsiteX1" fmla="*/ 1381267 w 3181844"/>
                  <a:gd name="connsiteY1" fmla="*/ 179683 h 4879953"/>
                  <a:gd name="connsiteX2" fmla="*/ 2302017 w 3181844"/>
                  <a:gd name="connsiteY2" fmla="*/ 1883 h 4879953"/>
                  <a:gd name="connsiteX3" fmla="*/ 2924317 w 3181844"/>
                  <a:gd name="connsiteY3" fmla="*/ 897233 h 4879953"/>
                  <a:gd name="connsiteX4" fmla="*/ 1863867 w 3181844"/>
                  <a:gd name="connsiteY4" fmla="*/ 3729333 h 4879953"/>
                  <a:gd name="connsiteX5" fmla="*/ 2105167 w 3181844"/>
                  <a:gd name="connsiteY5" fmla="*/ 4002383 h 4879953"/>
                  <a:gd name="connsiteX6" fmla="*/ 2968767 w 3181844"/>
                  <a:gd name="connsiteY6" fmla="*/ 3183233 h 4879953"/>
                  <a:gd name="connsiteX7" fmla="*/ 3124342 w 3181844"/>
                  <a:gd name="connsiteY7" fmla="*/ 3468983 h 4879953"/>
                  <a:gd name="connsiteX8" fmla="*/ 720867 w 3181844"/>
                  <a:gd name="connsiteY8" fmla="*/ 4879953 h 4879953"/>
                  <a:gd name="connsiteX9" fmla="*/ 219217 w 3181844"/>
                  <a:gd name="connsiteY9" fmla="*/ 3824583 h 4879953"/>
                  <a:gd name="connsiteX10" fmla="*/ 1362217 w 3181844"/>
                  <a:gd name="connsiteY10" fmla="*/ 979783 h 4879953"/>
                  <a:gd name="connsiteX11" fmla="*/ 949467 w 3181844"/>
                  <a:gd name="connsiteY11" fmla="*/ 789283 h 4879953"/>
                  <a:gd name="connsiteX12" fmla="*/ 225567 w 3181844"/>
                  <a:gd name="connsiteY12" fmla="*/ 1525883 h 4879953"/>
                  <a:gd name="connsiteX13" fmla="*/ 9667 w 3181844"/>
                  <a:gd name="connsiteY13" fmla="*/ 1344908 h 487995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16278 w 3188455"/>
                  <a:gd name="connsiteY0" fmla="*/ 1344908 h 4891373"/>
                  <a:gd name="connsiteX1" fmla="*/ 1387878 w 3188455"/>
                  <a:gd name="connsiteY1" fmla="*/ 179683 h 4891373"/>
                  <a:gd name="connsiteX2" fmla="*/ 2308628 w 3188455"/>
                  <a:gd name="connsiteY2" fmla="*/ 1883 h 4891373"/>
                  <a:gd name="connsiteX3" fmla="*/ 2930928 w 3188455"/>
                  <a:gd name="connsiteY3" fmla="*/ 897233 h 4891373"/>
                  <a:gd name="connsiteX4" fmla="*/ 1870478 w 3188455"/>
                  <a:gd name="connsiteY4" fmla="*/ 3729333 h 4891373"/>
                  <a:gd name="connsiteX5" fmla="*/ 2111778 w 3188455"/>
                  <a:gd name="connsiteY5" fmla="*/ 4002383 h 4891373"/>
                  <a:gd name="connsiteX6" fmla="*/ 2975378 w 3188455"/>
                  <a:gd name="connsiteY6" fmla="*/ 3183233 h 4891373"/>
                  <a:gd name="connsiteX7" fmla="*/ 3130953 w 3188455"/>
                  <a:gd name="connsiteY7" fmla="*/ 3468983 h 4891373"/>
                  <a:gd name="connsiteX8" fmla="*/ 727478 w 3188455"/>
                  <a:gd name="connsiteY8" fmla="*/ 4879953 h 4891373"/>
                  <a:gd name="connsiteX9" fmla="*/ 225828 w 3188455"/>
                  <a:gd name="connsiteY9" fmla="*/ 3824583 h 4891373"/>
                  <a:gd name="connsiteX10" fmla="*/ 1368828 w 3188455"/>
                  <a:gd name="connsiteY10" fmla="*/ 979783 h 4891373"/>
                  <a:gd name="connsiteX11" fmla="*/ 956078 w 3188455"/>
                  <a:gd name="connsiteY11" fmla="*/ 789283 h 4891373"/>
                  <a:gd name="connsiteX12" fmla="*/ 232178 w 3188455"/>
                  <a:gd name="connsiteY12" fmla="*/ 1525883 h 4891373"/>
                  <a:gd name="connsiteX13" fmla="*/ 16278 w 3188455"/>
                  <a:gd name="connsiteY13" fmla="*/ 1344908 h 489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455" h="4891373">
                    <a:moveTo>
                      <a:pt x="16278" y="1344908"/>
                    </a:moveTo>
                    <a:cubicBezTo>
                      <a:pt x="479828" y="689800"/>
                      <a:pt x="914803" y="418866"/>
                      <a:pt x="1387878" y="179683"/>
                    </a:cubicBezTo>
                    <a:cubicBezTo>
                      <a:pt x="1770995" y="21991"/>
                      <a:pt x="2033461" y="-8700"/>
                      <a:pt x="2308628" y="1883"/>
                    </a:cubicBezTo>
                    <a:cubicBezTo>
                      <a:pt x="3078036" y="71733"/>
                      <a:pt x="2971145" y="681333"/>
                      <a:pt x="2930928" y="897233"/>
                    </a:cubicBezTo>
                    <a:cubicBezTo>
                      <a:pt x="2602845" y="1882541"/>
                      <a:pt x="2223961" y="2785300"/>
                      <a:pt x="1870478" y="3729333"/>
                    </a:cubicBezTo>
                    <a:cubicBezTo>
                      <a:pt x="1820736" y="4010850"/>
                      <a:pt x="1907520" y="4076466"/>
                      <a:pt x="2111778" y="4002383"/>
                    </a:cubicBezTo>
                    <a:cubicBezTo>
                      <a:pt x="2488545" y="3764258"/>
                      <a:pt x="2687511" y="3456283"/>
                      <a:pt x="2975378" y="3183233"/>
                    </a:cubicBezTo>
                    <a:cubicBezTo>
                      <a:pt x="3182811" y="3053058"/>
                      <a:pt x="3247370" y="3348333"/>
                      <a:pt x="3130953" y="3468983"/>
                    </a:cubicBezTo>
                    <a:cubicBezTo>
                      <a:pt x="2324715" y="4599706"/>
                      <a:pt x="1076516" y="4963350"/>
                      <a:pt x="727478" y="4879953"/>
                    </a:cubicBezTo>
                    <a:cubicBezTo>
                      <a:pt x="164021" y="4777083"/>
                      <a:pt x="83165" y="4496413"/>
                      <a:pt x="225828" y="3824583"/>
                    </a:cubicBezTo>
                    <a:cubicBezTo>
                      <a:pt x="596668" y="2723916"/>
                      <a:pt x="987828" y="1928050"/>
                      <a:pt x="1368828" y="979783"/>
                    </a:cubicBezTo>
                    <a:cubicBezTo>
                      <a:pt x="1434445" y="697843"/>
                      <a:pt x="1307021" y="608943"/>
                      <a:pt x="956078" y="789283"/>
                    </a:cubicBezTo>
                    <a:cubicBezTo>
                      <a:pt x="714778" y="1034816"/>
                      <a:pt x="407438" y="1387030"/>
                      <a:pt x="232178" y="1525883"/>
                    </a:cubicBezTo>
                    <a:cubicBezTo>
                      <a:pt x="112586" y="1649708"/>
                      <a:pt x="-52725" y="1572238"/>
                      <a:pt x="16278" y="1344908"/>
                    </a:cubicBezTo>
                    <a:close/>
                  </a:path>
                </a:pathLst>
              </a:cu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2400" kern="0">
                  <a:solidFill>
                    <a:srgbClr val="1A1A1A"/>
                  </a:solidFill>
                  <a:latin typeface="Segoe UI"/>
                  <a:ea typeface="Segoe UI" pitchFamily="34" charset="0"/>
                  <a:cs typeface="Segoe UI" pitchFamily="34" charset="0"/>
                </a:endParaRPr>
              </a:p>
            </p:txBody>
          </p:sp>
          <p:sp>
            <p:nvSpPr>
              <p:cNvPr id="34" name="Oval 33"/>
              <p:cNvSpPr/>
              <p:nvPr/>
            </p:nvSpPr>
            <p:spPr bwMode="auto">
              <a:xfrm rot="4148645">
                <a:off x="6173510" y="-468301"/>
                <a:ext cx="1463422" cy="1655235"/>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2400" kern="0">
                  <a:solidFill>
                    <a:srgbClr val="1A1A1A"/>
                  </a:solidFill>
                  <a:latin typeface="Segoe UI"/>
                  <a:ea typeface="Segoe UI" pitchFamily="34" charset="0"/>
                  <a:cs typeface="Segoe UI" pitchFamily="34" charset="0"/>
                </a:endParaRPr>
              </a:p>
            </p:txBody>
          </p:sp>
        </p:grpSp>
      </p:grpSp>
      <p:grpSp>
        <p:nvGrpSpPr>
          <p:cNvPr id="35" name="Group 34"/>
          <p:cNvGrpSpPr/>
          <p:nvPr/>
        </p:nvGrpSpPr>
        <p:grpSpPr>
          <a:xfrm>
            <a:off x="788922" y="3633550"/>
            <a:ext cx="434075" cy="539624"/>
            <a:chOff x="2983275" y="1977829"/>
            <a:chExt cx="3232607" cy="4018665"/>
          </a:xfrm>
          <a:solidFill>
            <a:schemeClr val="accent3"/>
          </a:solidFill>
        </p:grpSpPr>
        <p:sp>
          <p:nvSpPr>
            <p:cNvPr id="36" name="Rounded Rectangle 1"/>
            <p:cNvSpPr/>
            <p:nvPr/>
          </p:nvSpPr>
          <p:spPr>
            <a:xfrm>
              <a:off x="2983275" y="1977829"/>
              <a:ext cx="2836173" cy="4018665"/>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a:solidFill>
                  <a:srgbClr val="1A1A1A"/>
                </a:solidFill>
                <a:latin typeface="Segoe UI"/>
              </a:endParaRPr>
            </a:p>
          </p:txBody>
        </p:sp>
        <p:sp>
          <p:nvSpPr>
            <p:cNvPr id="37" name="Oval 19"/>
            <p:cNvSpPr/>
            <p:nvPr/>
          </p:nvSpPr>
          <p:spPr>
            <a:xfrm>
              <a:off x="4704786" y="3368040"/>
              <a:ext cx="1511096" cy="1511096"/>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a:solidFill>
                  <a:srgbClr val="1A1A1A"/>
                </a:solidFill>
                <a:latin typeface="Segoe UI"/>
              </a:endParaRPr>
            </a:p>
          </p:txBody>
        </p:sp>
      </p:grpSp>
      <p:sp>
        <p:nvSpPr>
          <p:cNvPr id="38" name="Freeform 96"/>
          <p:cNvSpPr/>
          <p:nvPr/>
        </p:nvSpPr>
        <p:spPr>
          <a:xfrm>
            <a:off x="693862" y="4429515"/>
            <a:ext cx="515852" cy="52914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65">
              <a:defRPr/>
            </a:pPr>
            <a:endParaRPr lang="en-US" sz="1766" kern="0">
              <a:solidFill>
                <a:srgbClr val="1A1A1A"/>
              </a:solidFill>
              <a:latin typeface="Segoe UI"/>
            </a:endParaRPr>
          </a:p>
        </p:txBody>
      </p:sp>
      <p:sp>
        <p:nvSpPr>
          <p:cNvPr id="39" name="Rounded Rectangle 307"/>
          <p:cNvSpPr/>
          <p:nvPr/>
        </p:nvSpPr>
        <p:spPr bwMode="auto">
          <a:xfrm rot="1411326">
            <a:off x="673405" y="5300235"/>
            <a:ext cx="665107" cy="573299"/>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err="1">
              <a:ln>
                <a:solidFill>
                  <a:srgbClr val="505050">
                    <a:alpha val="0"/>
                  </a:srgbClr>
                </a:solidFill>
              </a:ln>
              <a:solidFill>
                <a:srgbClr val="1A1A1A"/>
              </a:solidFill>
              <a:latin typeface="Segoe UI"/>
            </a:endParaRPr>
          </a:p>
        </p:txBody>
      </p:sp>
      <p:pic>
        <p:nvPicPr>
          <p:cNvPr id="42"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5868" t="1799" b="8202"/>
          <a:stretch/>
        </p:blipFill>
        <p:spPr>
          <a:xfrm>
            <a:off x="6709753" y="2727154"/>
            <a:ext cx="4933662" cy="3190253"/>
          </a:xfrm>
          <a:prstGeom prst="rect">
            <a:avLst/>
          </a:prstGeom>
        </p:spPr>
      </p:pic>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17535" y="2727154"/>
            <a:ext cx="4928937" cy="3190253"/>
          </a:xfrm>
          <a:prstGeom prst="rect">
            <a:avLst/>
          </a:prstGeom>
        </p:spPr>
      </p:pic>
      <p:sp>
        <p:nvSpPr>
          <p:cNvPr id="27" name="Rectangle 26"/>
          <p:cNvSpPr/>
          <p:nvPr/>
        </p:nvSpPr>
        <p:spPr bwMode="auto">
          <a:xfrm>
            <a:off x="6709754" y="2531335"/>
            <a:ext cx="4928937" cy="3581890"/>
          </a:xfrm>
          <a:prstGeom prst="rec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32054" fontAlgn="base">
              <a:spcBef>
                <a:spcPct val="0"/>
              </a:spcBef>
              <a:spcAft>
                <a:spcPct val="0"/>
              </a:spcAft>
              <a:defRPr/>
            </a:pPr>
            <a:endParaRPr lang="en-US" sz="1200" kern="0">
              <a:solidFill>
                <a:srgbClr val="1A1A1A"/>
              </a:solidFill>
              <a:latin typeface="Segoe UI"/>
              <a:ea typeface="Segoe UI" pitchFamily="34" charset="0"/>
              <a:cs typeface="Segoe UI" pitchFamily="34" charset="0"/>
            </a:endParaRPr>
          </a:p>
        </p:txBody>
      </p:sp>
      <p:sp>
        <p:nvSpPr>
          <p:cNvPr id="40" name="Rectangle 39"/>
          <p:cNvSpPr/>
          <p:nvPr/>
        </p:nvSpPr>
        <p:spPr bwMode="auto">
          <a:xfrm>
            <a:off x="436566" y="2531335"/>
            <a:ext cx="4928937" cy="3581890"/>
          </a:xfrm>
          <a:prstGeom prst="rect">
            <a:avLst/>
          </a:prstGeom>
          <a:no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1200" kern="0">
              <a:solidFill>
                <a:srgbClr val="1A1A1A"/>
              </a:solidFill>
              <a:latin typeface="Segoe UI"/>
              <a:cs typeface="Segoe UI" pitchFamily="34" charset="0"/>
            </a:endParaRPr>
          </a:p>
        </p:txBody>
      </p:sp>
      <p:sp>
        <p:nvSpPr>
          <p:cNvPr id="41" name="Rectangle 40"/>
          <p:cNvSpPr/>
          <p:nvPr/>
        </p:nvSpPr>
        <p:spPr>
          <a:xfrm>
            <a:off x="6709754" y="1857352"/>
            <a:ext cx="2753651" cy="615435"/>
          </a:xfrm>
          <a:prstGeom prst="rect">
            <a:avLst/>
          </a:prstGeom>
          <a:noFill/>
        </p:spPr>
        <p:txBody>
          <a:bodyPr wrap="none" lIns="179235" tIns="143388" rIns="179235" bIns="143388">
            <a:spAutoFit/>
          </a:bodyPr>
          <a:lstStyle/>
          <a:p>
            <a:pPr defTabSz="895639">
              <a:lnSpc>
                <a:spcPct val="90000"/>
              </a:lnSpc>
              <a:defRPr/>
            </a:pPr>
            <a:r>
              <a:rPr lang="en-US" sz="2353" kern="0">
                <a:solidFill>
                  <a:srgbClr val="1A1A1A"/>
                </a:solidFill>
                <a:latin typeface="Segoe UI Semilight" panose="020B0402040204020203" pitchFamily="34" charset="0"/>
                <a:ea typeface="Segoe UI" pitchFamily="34" charset="0"/>
                <a:cs typeface="Segoe UI Semilight" panose="020B0402040204020203" pitchFamily="34" charset="0"/>
              </a:rPr>
              <a:t>Operationalization</a:t>
            </a:r>
          </a:p>
        </p:txBody>
      </p:sp>
      <p:sp>
        <p:nvSpPr>
          <p:cNvPr id="44" name="Rectangle 43"/>
          <p:cNvSpPr/>
          <p:nvPr/>
        </p:nvSpPr>
        <p:spPr>
          <a:xfrm>
            <a:off x="436565" y="1857352"/>
            <a:ext cx="1351024" cy="615435"/>
          </a:xfrm>
          <a:prstGeom prst="rect">
            <a:avLst/>
          </a:prstGeom>
          <a:noFill/>
        </p:spPr>
        <p:txBody>
          <a:bodyPr wrap="none" lIns="179235" tIns="143388" rIns="179235" bIns="143388">
            <a:spAutoFit/>
          </a:bodyPr>
          <a:lstStyle/>
          <a:p>
            <a:pPr defTabSz="895639">
              <a:lnSpc>
                <a:spcPct val="90000"/>
              </a:lnSpc>
              <a:defRPr/>
            </a:pPr>
            <a:r>
              <a:rPr lang="en-US" sz="2353" kern="0" dirty="0">
                <a:solidFill>
                  <a:srgbClr val="1A1A1A"/>
                </a:solidFill>
                <a:latin typeface="Segoe UI Semilight" panose="020B0402040204020203" pitchFamily="34" charset="0"/>
                <a:ea typeface="Segoe UI" pitchFamily="34" charset="0"/>
                <a:cs typeface="Segoe UI Semilight" panose="020B0402040204020203" pitchFamily="34" charset="0"/>
              </a:rPr>
              <a:t>Insights</a:t>
            </a:r>
            <a:endParaRPr lang="en-US" sz="1766" kern="0"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50966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42"/>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2"/>
                                        </p:tgtEl>
                                      </p:cBhvr>
                                    </p:cmd>
                                  </p:childTnLst>
                                </p:cTn>
                              </p:par>
                            </p:childTnLst>
                          </p:cTn>
                        </p:par>
                      </p:childTnLst>
                    </p:cTn>
                  </p:par>
                </p:childTnLst>
              </p:cTn>
              <p:nextCondLst>
                <p:cond evt="onClick" delay="0">
                  <p:tgtEl>
                    <p:spTgt spid="42"/>
                  </p:tgtEl>
                </p:cond>
              </p:nextCondLst>
            </p:seq>
            <p:video>
              <p:cMediaNode vol="80000">
                <p:cTn id="15" fill="hold" display="0">
                  <p:stCondLst>
                    <p:cond delay="indefinite"/>
                  </p:stCondLst>
                </p:cTn>
                <p:tgtEl>
                  <p:spTgt spid="4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dirty="0"/>
              <a:t>Commerce Chatbot</a:t>
            </a:r>
          </a:p>
        </p:txBody>
      </p:sp>
      <p:pic>
        <p:nvPicPr>
          <p:cNvPr id="5" name="Picture 4">
            <a:extLst>
              <a:ext uri="{FF2B5EF4-FFF2-40B4-BE49-F238E27FC236}">
                <a16:creationId xmlns:a16="http://schemas.microsoft.com/office/drawing/2014/main" id="{6CC97B33-92E8-4E59-B127-FA5E6E43A984}"/>
              </a:ext>
            </a:extLst>
          </p:cNvPr>
          <p:cNvPicPr>
            <a:picLocks noChangeAspect="1"/>
          </p:cNvPicPr>
          <p:nvPr/>
        </p:nvPicPr>
        <p:blipFill>
          <a:blip r:embed="rId2"/>
          <a:stretch>
            <a:fillRect/>
          </a:stretch>
        </p:blipFill>
        <p:spPr>
          <a:xfrm>
            <a:off x="752997" y="1096992"/>
            <a:ext cx="9842299" cy="5375221"/>
          </a:xfrm>
          <a:prstGeom prst="rect">
            <a:avLst/>
          </a:prstGeom>
        </p:spPr>
      </p:pic>
    </p:spTree>
    <p:extLst>
      <p:ext uri="{BB962C8B-B14F-4D97-AF65-F5344CB8AC3E}">
        <p14:creationId xmlns:p14="http://schemas.microsoft.com/office/powerpoint/2010/main" val="18002706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dirty="0"/>
              <a:t>Informational Chatbot</a:t>
            </a:r>
          </a:p>
        </p:txBody>
      </p:sp>
      <p:pic>
        <p:nvPicPr>
          <p:cNvPr id="5" name="Picture 4">
            <a:extLst>
              <a:ext uri="{FF2B5EF4-FFF2-40B4-BE49-F238E27FC236}">
                <a16:creationId xmlns:a16="http://schemas.microsoft.com/office/drawing/2014/main" id="{80DDD5AF-1981-4B25-BBFC-04CA5C819E99}"/>
              </a:ext>
            </a:extLst>
          </p:cNvPr>
          <p:cNvPicPr>
            <a:picLocks noChangeAspect="1"/>
          </p:cNvPicPr>
          <p:nvPr/>
        </p:nvPicPr>
        <p:blipFill>
          <a:blip r:embed="rId2"/>
          <a:stretch>
            <a:fillRect/>
          </a:stretch>
        </p:blipFill>
        <p:spPr>
          <a:xfrm>
            <a:off x="2565236" y="1011198"/>
            <a:ext cx="9626764" cy="5585799"/>
          </a:xfrm>
          <a:prstGeom prst="rect">
            <a:avLst/>
          </a:prstGeom>
        </p:spPr>
      </p:pic>
      <p:sp>
        <p:nvSpPr>
          <p:cNvPr id="6" name="TextBox 5">
            <a:extLst>
              <a:ext uri="{FF2B5EF4-FFF2-40B4-BE49-F238E27FC236}">
                <a16:creationId xmlns:a16="http://schemas.microsoft.com/office/drawing/2014/main" id="{00FF7ECF-6EDD-4800-939B-D59BBFB2EB8C}"/>
              </a:ext>
            </a:extLst>
          </p:cNvPr>
          <p:cNvSpPr txBox="1"/>
          <p:nvPr/>
        </p:nvSpPr>
        <p:spPr>
          <a:xfrm>
            <a:off x="528506" y="1342239"/>
            <a:ext cx="3036815" cy="1629677"/>
          </a:xfrm>
          <a:prstGeom prst="rect">
            <a:avLst/>
          </a:prstGeom>
          <a:noFill/>
        </p:spPr>
        <p:txBody>
          <a:bodyPr wrap="square" lIns="0" tIns="0" rIns="0" bIns="0" rtlCol="0">
            <a:spAutoFit/>
          </a:bodyPr>
          <a:lstStyle/>
          <a:p>
            <a:r>
              <a:rPr lang="en-GB" i="1" dirty="0"/>
              <a:t>This Informational Bot can answer questions defined in a knowledge set or FAQ using Cognitive Services </a:t>
            </a:r>
            <a:r>
              <a:rPr lang="en-GB" i="1" dirty="0" err="1"/>
              <a:t>QnA</a:t>
            </a:r>
            <a:r>
              <a:rPr lang="en-GB" i="1" dirty="0"/>
              <a:t> Maker and answer more open-ended questions using Azure Search. </a:t>
            </a:r>
            <a:endParaRPr lang="en-IN" sz="2000" i="1" dirty="0" err="1">
              <a:gradFill>
                <a:gsLst>
                  <a:gs pos="2917">
                    <a:schemeClr val="tx1"/>
                  </a:gs>
                  <a:gs pos="30000">
                    <a:schemeClr val="tx1"/>
                  </a:gs>
                </a:gsLst>
                <a:lin ang="5400000" scaled="0"/>
              </a:gradFill>
            </a:endParaRPr>
          </a:p>
        </p:txBody>
      </p:sp>
      <p:sp>
        <p:nvSpPr>
          <p:cNvPr id="10" name="Rectangle 5">
            <a:extLst>
              <a:ext uri="{FF2B5EF4-FFF2-40B4-BE49-F238E27FC236}">
                <a16:creationId xmlns:a16="http://schemas.microsoft.com/office/drawing/2014/main" id="{038FB35D-117D-48B2-A768-097A8C4AAC6C}"/>
              </a:ext>
            </a:extLst>
          </p:cNvPr>
          <p:cNvSpPr>
            <a:spLocks noChangeArrowheads="1"/>
          </p:cNvSpPr>
          <p:nvPr/>
        </p:nvSpPr>
        <p:spPr bwMode="auto">
          <a:xfrm>
            <a:off x="5695890" y="-40705"/>
            <a:ext cx="80021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descr="ups logo">
            <a:extLst>
              <a:ext uri="{FF2B5EF4-FFF2-40B4-BE49-F238E27FC236}">
                <a16:creationId xmlns:a16="http://schemas.microsoft.com/office/drawing/2014/main" id="{49BF0853-245F-44CB-BD0C-56B4FE2BF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553" y="3990083"/>
            <a:ext cx="533400" cy="466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013055F-9F01-4FE6-9876-49F2607279E7}"/>
              </a:ext>
            </a:extLst>
          </p:cNvPr>
          <p:cNvSpPr txBox="1"/>
          <p:nvPr/>
        </p:nvSpPr>
        <p:spPr>
          <a:xfrm flipH="1">
            <a:off x="388362" y="3266347"/>
            <a:ext cx="3658932" cy="861774"/>
          </a:xfrm>
          <a:prstGeom prst="rect">
            <a:avLst/>
          </a:prstGeom>
          <a:noFill/>
        </p:spPr>
        <p:txBody>
          <a:bodyPr wrap="square" lIns="0" tIns="0" rIns="0" bIns="0" rtlCol="0">
            <a:spAutoFit/>
          </a:bodyPr>
          <a:lstStyle/>
          <a:p>
            <a:pPr lvl="0" algn="ctr" defTabSz="914400" eaLnBrk="0" fontAlgn="base" hangingPunct="0">
              <a:spcBef>
                <a:spcPct val="0"/>
              </a:spcBef>
              <a:spcAft>
                <a:spcPct val="0"/>
              </a:spcAft>
            </a:pPr>
            <a:r>
              <a:rPr lang="en-US" altLang="en-US" sz="1400" dirty="0">
                <a:solidFill>
                  <a:srgbClr val="004E8C"/>
                </a:solidFill>
                <a:latin typeface="Segoe UI Semilight" panose="020B0402040204020203" pitchFamily="34" charset="0"/>
                <a:cs typeface="Segoe UI Semilight" panose="020B0402040204020203" pitchFamily="34" charset="0"/>
              </a:rPr>
              <a:t>"Conversation as a platform is the future, so it's great that we're already offering it to our customers using the Bot Framework and Azure."</a:t>
            </a:r>
            <a:endParaRPr lang="en-US" altLang="en-US" sz="600" dirty="0"/>
          </a:p>
        </p:txBody>
      </p:sp>
      <p:sp>
        <p:nvSpPr>
          <p:cNvPr id="12" name="Rectangle 11">
            <a:extLst>
              <a:ext uri="{FF2B5EF4-FFF2-40B4-BE49-F238E27FC236}">
                <a16:creationId xmlns:a16="http://schemas.microsoft.com/office/drawing/2014/main" id="{EC3BF1FD-0EC4-423F-A7B3-34A53A11F960}"/>
              </a:ext>
            </a:extLst>
          </p:cNvPr>
          <p:cNvSpPr/>
          <p:nvPr/>
        </p:nvSpPr>
        <p:spPr>
          <a:xfrm>
            <a:off x="1586455" y="4147066"/>
            <a:ext cx="2311850" cy="230832"/>
          </a:xfrm>
          <a:prstGeom prst="rect">
            <a:avLst/>
          </a:prstGeom>
        </p:spPr>
        <p:txBody>
          <a:bodyPr wrap="none">
            <a:spAutoFit/>
          </a:bodyPr>
          <a:lstStyle/>
          <a:p>
            <a:pPr lvl="0" algn="ctr" defTabSz="914400" eaLnBrk="0" fontAlgn="base" hangingPunct="0">
              <a:spcBef>
                <a:spcPct val="0"/>
              </a:spcBef>
              <a:spcAft>
                <a:spcPct val="0"/>
              </a:spcAft>
            </a:pPr>
            <a:r>
              <a:rPr lang="en-US" altLang="en-US" sz="900" dirty="0">
                <a:solidFill>
                  <a:srgbClr val="2B2B2B"/>
                </a:solidFill>
                <a:latin typeface="Segoe UI Semibold" panose="020B0702040204020203" pitchFamily="34" charset="0"/>
                <a:cs typeface="Segoe UI Semibold" panose="020B0702040204020203" pitchFamily="34" charset="0"/>
              </a:rPr>
              <a:t>Katie Duffy, Application Architect at UPS</a:t>
            </a:r>
            <a:endParaRPr lang="en-US" altLang="en-US" sz="1200" dirty="0">
              <a:latin typeface="Arial" panose="020B0604020202020204" pitchFamily="34" charset="0"/>
            </a:endParaRPr>
          </a:p>
        </p:txBody>
      </p:sp>
      <p:sp>
        <p:nvSpPr>
          <p:cNvPr id="13" name="Rectangle 12">
            <a:extLst>
              <a:ext uri="{FF2B5EF4-FFF2-40B4-BE49-F238E27FC236}">
                <a16:creationId xmlns:a16="http://schemas.microsoft.com/office/drawing/2014/main" id="{482E2C1F-4326-4CED-A905-0ED55A993992}"/>
              </a:ext>
            </a:extLst>
          </p:cNvPr>
          <p:cNvSpPr/>
          <p:nvPr/>
        </p:nvSpPr>
        <p:spPr bwMode="auto">
          <a:xfrm>
            <a:off x="4047294" y="1011198"/>
            <a:ext cx="7489528" cy="3876996"/>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0339735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A34D5-0A1C-4F73-95C1-3972E4BF1378}"/>
              </a:ext>
            </a:extLst>
          </p:cNvPr>
          <p:cNvPicPr>
            <a:picLocks noChangeAspect="1"/>
          </p:cNvPicPr>
          <p:nvPr/>
        </p:nvPicPr>
        <p:blipFill>
          <a:blip r:embed="rId2"/>
          <a:stretch>
            <a:fillRect/>
          </a:stretch>
        </p:blipFill>
        <p:spPr>
          <a:xfrm>
            <a:off x="2547631" y="968379"/>
            <a:ext cx="9515737" cy="5473936"/>
          </a:xfrm>
          <a:prstGeom prst="rect">
            <a:avLst/>
          </a:prstGeom>
        </p:spPr>
      </p:pic>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b="0" dirty="0"/>
              <a:t>Enterprise Chatbot</a:t>
            </a:r>
            <a:endParaRPr lang="en-IN" dirty="0"/>
          </a:p>
        </p:txBody>
      </p:sp>
      <p:sp>
        <p:nvSpPr>
          <p:cNvPr id="6" name="TextBox 5">
            <a:extLst>
              <a:ext uri="{FF2B5EF4-FFF2-40B4-BE49-F238E27FC236}">
                <a16:creationId xmlns:a16="http://schemas.microsoft.com/office/drawing/2014/main" id="{00FF7ECF-6EDD-4800-939B-D59BBFB2EB8C}"/>
              </a:ext>
            </a:extLst>
          </p:cNvPr>
          <p:cNvSpPr txBox="1"/>
          <p:nvPr/>
        </p:nvSpPr>
        <p:spPr>
          <a:xfrm>
            <a:off x="528506" y="1342239"/>
            <a:ext cx="3036815" cy="2462213"/>
          </a:xfrm>
          <a:prstGeom prst="rect">
            <a:avLst/>
          </a:prstGeom>
          <a:noFill/>
        </p:spPr>
        <p:txBody>
          <a:bodyPr wrap="square" lIns="0" tIns="0" rIns="0" bIns="0" rtlCol="0">
            <a:spAutoFit/>
          </a:bodyPr>
          <a:lstStyle/>
          <a:p>
            <a:r>
              <a:rPr lang="en-GB" sz="1600" i="1" dirty="0">
                <a:solidFill>
                  <a:srgbClr val="0070C0"/>
                </a:solidFill>
              </a:rPr>
              <a:t>“ Azure Bot Service can be easily combined with Language Understanding to build powerful enterprise productivity bots, allowing organizations to streamline common work activities by integrating external systems, such as Office 365 calendar, customer cases stored in Dynamics CRM and much more. “</a:t>
            </a:r>
            <a:endParaRPr lang="en-IN" sz="1800" i="1" dirty="0" err="1">
              <a:solidFill>
                <a:srgbClr val="0070C0"/>
              </a:solidFill>
            </a:endParaRPr>
          </a:p>
        </p:txBody>
      </p:sp>
      <p:sp>
        <p:nvSpPr>
          <p:cNvPr id="10" name="Rectangle 5">
            <a:extLst>
              <a:ext uri="{FF2B5EF4-FFF2-40B4-BE49-F238E27FC236}">
                <a16:creationId xmlns:a16="http://schemas.microsoft.com/office/drawing/2014/main" id="{038FB35D-117D-48B2-A768-097A8C4AAC6C}"/>
              </a:ext>
            </a:extLst>
          </p:cNvPr>
          <p:cNvSpPr>
            <a:spLocks noChangeArrowheads="1"/>
          </p:cNvSpPr>
          <p:nvPr/>
        </p:nvSpPr>
        <p:spPr bwMode="auto">
          <a:xfrm>
            <a:off x="5695890" y="-40705"/>
            <a:ext cx="80021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482E2C1F-4326-4CED-A905-0ED55A993992}"/>
              </a:ext>
            </a:extLst>
          </p:cNvPr>
          <p:cNvSpPr/>
          <p:nvPr/>
        </p:nvSpPr>
        <p:spPr bwMode="auto">
          <a:xfrm>
            <a:off x="3565321" y="973046"/>
            <a:ext cx="8038416" cy="3791901"/>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2398617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1A9B-D1B1-46B7-9B4C-ABF012943A90}"/>
              </a:ext>
            </a:extLst>
          </p:cNvPr>
          <p:cNvSpPr>
            <a:spLocks noGrp="1"/>
          </p:cNvSpPr>
          <p:nvPr>
            <p:ph type="title"/>
          </p:nvPr>
        </p:nvSpPr>
        <p:spPr/>
        <p:txBody>
          <a:bodyPr/>
          <a:lstStyle/>
          <a:p>
            <a:r>
              <a:rPr lang="en-IN" dirty="0"/>
              <a:t>Building Intelligent Bots</a:t>
            </a:r>
          </a:p>
        </p:txBody>
      </p:sp>
      <p:sp>
        <p:nvSpPr>
          <p:cNvPr id="4" name="Rectangle 3">
            <a:extLst>
              <a:ext uri="{FF2B5EF4-FFF2-40B4-BE49-F238E27FC236}">
                <a16:creationId xmlns:a16="http://schemas.microsoft.com/office/drawing/2014/main" id="{A41CD8B5-565C-4AF8-9103-CE33F04BAF48}"/>
              </a:ext>
            </a:extLst>
          </p:cNvPr>
          <p:cNvSpPr/>
          <p:nvPr/>
        </p:nvSpPr>
        <p:spPr bwMode="auto">
          <a:xfrm>
            <a:off x="798352" y="1216404"/>
            <a:ext cx="10595295" cy="79695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GB" i="1" dirty="0"/>
              <a:t>Check out our </a:t>
            </a:r>
            <a:r>
              <a:rPr lang="en-GB" i="1" dirty="0">
                <a:hlinkClick r:id="rId2"/>
              </a:rPr>
              <a:t>comprehensive conversational AI framework</a:t>
            </a:r>
            <a:r>
              <a:rPr lang="en-GB" i="1" dirty="0"/>
              <a:t> for the development life cycle of your bot to create a simple bot and add sophisticated capabilities, such as speech, language understanding, </a:t>
            </a:r>
            <a:r>
              <a:rPr lang="en-GB" i="1" dirty="0" err="1"/>
              <a:t>QnA</a:t>
            </a:r>
            <a:r>
              <a:rPr lang="en-GB" i="1" dirty="0"/>
              <a:t> and more.</a:t>
            </a:r>
            <a:endParaRPr lang="en-IN" sz="1600" i="1" dirty="0">
              <a:gradFill>
                <a:gsLst>
                  <a:gs pos="40075">
                    <a:srgbClr val="FFFFFF"/>
                  </a:gs>
                  <a:gs pos="30000">
                    <a:srgbClr val="FFFFFF"/>
                  </a:gs>
                </a:gsLst>
                <a:lin ang="5400000" scaled="0"/>
              </a:gradFill>
            </a:endParaRPr>
          </a:p>
        </p:txBody>
      </p:sp>
      <p:pic>
        <p:nvPicPr>
          <p:cNvPr id="5" name="Picture 4">
            <a:extLst>
              <a:ext uri="{FF2B5EF4-FFF2-40B4-BE49-F238E27FC236}">
                <a16:creationId xmlns:a16="http://schemas.microsoft.com/office/drawing/2014/main" id="{46EDC6EB-9A8C-4679-A4EB-5C6D09D2481C}"/>
              </a:ext>
            </a:extLst>
          </p:cNvPr>
          <p:cNvPicPr>
            <a:picLocks noChangeAspect="1"/>
          </p:cNvPicPr>
          <p:nvPr/>
        </p:nvPicPr>
        <p:blipFill>
          <a:blip r:embed="rId3"/>
          <a:stretch>
            <a:fillRect/>
          </a:stretch>
        </p:blipFill>
        <p:spPr>
          <a:xfrm>
            <a:off x="1495294" y="2134998"/>
            <a:ext cx="8923834" cy="4101484"/>
          </a:xfrm>
          <a:prstGeom prst="rect">
            <a:avLst/>
          </a:prstGeom>
        </p:spPr>
      </p:pic>
    </p:spTree>
    <p:extLst>
      <p:ext uri="{BB962C8B-B14F-4D97-AF65-F5344CB8AC3E}">
        <p14:creationId xmlns:p14="http://schemas.microsoft.com/office/powerpoint/2010/main" val="1001020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THR2110</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CCCDF05-C449-4F5A-97DA-0C223D536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5a4b3278-325d-441a-b38f-6f1926bc734e"/>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230e9df3-be65-4c73-a93b-d1236ebd677e"/>
    <ds:schemaRef ds:uri="http://schemas.microsoft.com/sharepoint/v3"/>
    <ds:schemaRef ds:uri="http://schemas.openxmlformats.org/package/2006/metadata/core-properties"/>
    <ds:schemaRef ds:uri="9d1f81f6-e953-47ea-988e-33ed651c58e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3800</TotalTime>
  <Words>251</Words>
  <Application>Microsoft Office PowerPoint</Application>
  <PresentationFormat>Widescreen</PresentationFormat>
  <Paragraphs>30</Paragraphs>
  <Slides>7</Slides>
  <Notes>3</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vt:i4>
      </vt:variant>
    </vt:vector>
  </HeadingPairs>
  <TitlesOfParts>
    <vt:vector size="18" baseType="lpstr">
      <vt:lpstr>Arial</vt:lpstr>
      <vt:lpstr>Calibri</vt:lpstr>
      <vt:lpstr>Consolas</vt:lpstr>
      <vt:lpstr>Rockwell Condensed</vt:lpstr>
      <vt:lpstr>Segoe UI</vt:lpstr>
      <vt:lpstr>Segoe UI Light</vt:lpstr>
      <vt:lpstr>Segoe UI Semibold</vt:lpstr>
      <vt:lpstr>Segoe UI Semilight</vt:lpstr>
      <vt:lpstr>Wingdings</vt:lpstr>
      <vt:lpstr>5-50203_Microsoft_Ignite_Template</vt:lpstr>
      <vt:lpstr>1_5-50203_Microsoft_Ignite_Template</vt:lpstr>
      <vt:lpstr>Introduction to  Azure Bot Services</vt:lpstr>
      <vt:lpstr>Bot Framework - Engage with your users</vt:lpstr>
      <vt:lpstr>Commerce Chatbot</vt:lpstr>
      <vt:lpstr>Informational Chatbot</vt:lpstr>
      <vt:lpstr>Enterprise Chatbot</vt:lpstr>
      <vt:lpstr>Building Intelligent Bots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THR2110</dc:title>
  <dc:subject>Microsoft Ignite</dc:subject>
  <dc:creator>Brieanne Vanderpool</dc:creator>
  <cp:keywords>Microsoft Ignite</cp:keywords>
  <dc:description/>
  <cp:lastModifiedBy>Nithin Mohan</cp:lastModifiedBy>
  <cp:revision>43</cp:revision>
  <dcterms:created xsi:type="dcterms:W3CDTF">2018-08-10T17:04:28Z</dcterms:created>
  <dcterms:modified xsi:type="dcterms:W3CDTF">2018-12-13T10:04:15Z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